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6"/>
  </p:notesMasterIdLst>
  <p:handoutMasterIdLst>
    <p:handoutMasterId r:id="rId47"/>
  </p:handoutMasterIdLst>
  <p:sldIdLst>
    <p:sldId id="312" r:id="rId5"/>
    <p:sldId id="313" r:id="rId6"/>
    <p:sldId id="314" r:id="rId7"/>
    <p:sldId id="315" r:id="rId8"/>
    <p:sldId id="316" r:id="rId9"/>
    <p:sldId id="317" r:id="rId10"/>
    <p:sldId id="320" r:id="rId11"/>
    <p:sldId id="321" r:id="rId12"/>
    <p:sldId id="318" r:id="rId13"/>
    <p:sldId id="319" r:id="rId14"/>
    <p:sldId id="322" r:id="rId15"/>
    <p:sldId id="325" r:id="rId16"/>
    <p:sldId id="324" r:id="rId17"/>
    <p:sldId id="323" r:id="rId18"/>
    <p:sldId id="326" r:id="rId19"/>
    <p:sldId id="327" r:id="rId20"/>
    <p:sldId id="328" r:id="rId21"/>
    <p:sldId id="329" r:id="rId22"/>
    <p:sldId id="331" r:id="rId23"/>
    <p:sldId id="333" r:id="rId24"/>
    <p:sldId id="332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7" r:id="rId36"/>
    <p:sldId id="349" r:id="rId37"/>
    <p:sldId id="345" r:id="rId38"/>
    <p:sldId id="350" r:id="rId39"/>
    <p:sldId id="351" r:id="rId40"/>
    <p:sldId id="346" r:id="rId41"/>
    <p:sldId id="352" r:id="rId42"/>
    <p:sldId id="353" r:id="rId43"/>
    <p:sldId id="354" r:id="rId44"/>
    <p:sldId id="355" r:id="rId4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990" y="34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9.png"/><Relationship Id="rId7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4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12" Type="http://schemas.openxmlformats.org/officeDocument/2006/relationships/image" Target="../media/image7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1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12" Type="http://schemas.openxmlformats.org/officeDocument/2006/relationships/image" Target="../media/image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79.png"/><Relationship Id="rId5" Type="http://schemas.openxmlformats.org/officeDocument/2006/relationships/image" Target="../media/image51.png"/><Relationship Id="rId10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0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2769735"/>
          </a:xfrm>
        </p:spPr>
        <p:txBody>
          <a:bodyPr anchor="ctr"/>
          <a:lstStyle/>
          <a:p>
            <a:r>
              <a:rPr lang="en-US" dirty="0"/>
              <a:t>Epidemiological study for Prince George’s County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67286D-360B-9370-B91E-73EDE4ED9004}"/>
              </a:ext>
            </a:extLst>
          </p:cNvPr>
          <p:cNvSpPr txBox="1">
            <a:spLocks/>
          </p:cNvSpPr>
          <p:nvPr/>
        </p:nvSpPr>
        <p:spPr>
          <a:xfrm>
            <a:off x="2899789" y="2351481"/>
            <a:ext cx="6392421" cy="1927222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Eddie and Xander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83.202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0.5365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0.689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0.13055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0.0012436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96ADF-0EDD-9822-4054-0229BD57C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055" y="1601790"/>
            <a:ext cx="6549333" cy="3486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B02942-B5D8-B44F-153B-F416E6270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81229"/>
            <a:ext cx="4544059" cy="657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431EF-83CE-0131-8A44-C0637C7C2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8067" y="5171798"/>
            <a:ext cx="6369170" cy="15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92D04E-CAFA-D9DA-DD42-CD43A1C1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251"/>
            <a:ext cx="12192000" cy="6679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B6102-0BA7-97C9-2ADC-4E3DB46513FA}"/>
              </a:ext>
            </a:extLst>
          </p:cNvPr>
          <p:cNvSpPr txBox="1"/>
          <p:nvPr/>
        </p:nvSpPr>
        <p:spPr>
          <a:xfrm>
            <a:off x="974785" y="974785"/>
            <a:ext cx="33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ρ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= 1 </a:t>
            </a:r>
          </a:p>
          <a:p>
            <a:r>
              <a:rPr lang="el-GR" sz="2400" dirty="0">
                <a:solidFill>
                  <a:schemeClr val="accent1">
                    <a:lumMod val="50000"/>
                  </a:schemeClr>
                </a:solidFill>
              </a:rPr>
              <a:t>γ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= 0.0853</a:t>
            </a:r>
          </a:p>
        </p:txBody>
      </p:sp>
    </p:spTree>
    <p:extLst>
      <p:ext uri="{BB962C8B-B14F-4D97-AF65-F5344CB8AC3E}">
        <p14:creationId xmlns:p14="http://schemas.microsoft.com/office/powerpoint/2010/main" val="347918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2187.22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0.15037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0.0013747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621A5-4F59-1BF7-C695-A47C511138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2580" y="1607493"/>
            <a:ext cx="6464817" cy="347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FAA25D-F8A2-B1A6-69B2-88A7F41555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2602" y="5250507"/>
            <a:ext cx="6032740" cy="14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DC79F-E62C-49C4-2A97-C4101496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49"/>
            <a:ext cx="12192000" cy="64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2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1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3006.96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0.5265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0.1042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2D20E0-CABC-3FAF-5E6F-71FCE60F3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336286"/>
            <a:ext cx="6256688" cy="3277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09C7ED-AD36-35AB-FEAF-224DEBAB8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350" y="4613599"/>
            <a:ext cx="4097111" cy="21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1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107823.59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0.11591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81CBF-F78C-F93B-9106-01B1854FC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687" y="1207699"/>
            <a:ext cx="6256688" cy="3398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0910C6-4467-3C5F-A860-770F682C7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52" y="4477918"/>
            <a:ext cx="4477375" cy="666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C27840-6529-DC14-7ED9-E4F31496C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793" y="4606539"/>
            <a:ext cx="4403160" cy="22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2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50.03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0.518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0.11506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0.001435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0A628-D03E-6FD6-4D70-FF6BF41FC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431985"/>
            <a:ext cx="6096000" cy="328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B0215-60CF-91AC-9353-815B21A9D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36" y="4470246"/>
            <a:ext cx="4629796" cy="657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144E0-F39E-F2C0-D97C-A7BF5D5E7F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7434" y="4712989"/>
            <a:ext cx="4256356" cy="21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9751-B596-EA02-24BA-F436E15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0282-B11F-45D9-CCF3-21DEFF13E3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low mortality rate (</a:t>
            </a:r>
            <a:r>
              <a:rPr lang="el-GR" dirty="0"/>
              <a:t>γ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Always around 0.0013</a:t>
            </a:r>
          </a:p>
          <a:p>
            <a:pPr lvl="1"/>
            <a:r>
              <a:rPr lang="en-US" dirty="0"/>
              <a:t>About double COVID-19’s measured mortality rate</a:t>
            </a:r>
          </a:p>
          <a:p>
            <a:r>
              <a:rPr lang="en-US" dirty="0"/>
              <a:t>Similar α, </a:t>
            </a:r>
            <a:r>
              <a:rPr lang="el-GR" dirty="0"/>
              <a:t>β</a:t>
            </a:r>
            <a:r>
              <a:rPr lang="en-US" dirty="0"/>
              <a:t>, and R</a:t>
            </a:r>
            <a:r>
              <a:rPr lang="en-US" baseline="-25000" dirty="0"/>
              <a:t>0</a:t>
            </a:r>
            <a:r>
              <a:rPr lang="en-US" dirty="0"/>
              <a:t> values as well.</a:t>
            </a:r>
          </a:p>
          <a:p>
            <a:endParaRPr lang="en-US" dirty="0"/>
          </a:p>
          <a:p>
            <a:r>
              <a:rPr lang="en-US" dirty="0"/>
              <a:t>Important days: </a:t>
            </a:r>
          </a:p>
          <a:p>
            <a:pPr lvl="1"/>
            <a:r>
              <a:rPr lang="en-US" dirty="0"/>
              <a:t>t = 55: March 17</a:t>
            </a:r>
            <a:r>
              <a:rPr lang="en-US" baseline="30000" dirty="0"/>
              <a:t>th</a:t>
            </a:r>
            <a:r>
              <a:rPr lang="en-US" dirty="0"/>
              <a:t>, around when lockdown begins; UMD closes soon.</a:t>
            </a:r>
          </a:p>
          <a:p>
            <a:pPr lvl="1"/>
            <a:r>
              <a:rPr lang="en-US" dirty="0"/>
              <a:t>t = 70: April 1</a:t>
            </a:r>
            <a:r>
              <a:rPr lang="en-US" baseline="30000" dirty="0"/>
              <a:t>st</a:t>
            </a:r>
            <a:r>
              <a:rPr lang="en-US" dirty="0"/>
              <a:t>, lockdown in full swing.</a:t>
            </a:r>
          </a:p>
          <a:p>
            <a:pPr lvl="1"/>
            <a:r>
              <a:rPr lang="en-US" dirty="0"/>
              <a:t>t = 100: May 1</a:t>
            </a:r>
            <a:r>
              <a:rPr lang="en-US" baseline="30000" dirty="0"/>
              <a:t>st</a:t>
            </a:r>
            <a:r>
              <a:rPr lang="en-US" dirty="0"/>
              <a:t>, suspicion begins, and people start breaking lockdown.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DC59-FD12-D16D-6C88-17C56FBB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10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5266.20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0.799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2.05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0.08104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0.000878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F1CC-76A3-B41E-F4CB-2D15771D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471490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</p:spPr>
            <p:txBody>
              <a:bodyPr/>
              <a:lstStyle/>
              <a:p>
                <a:r>
                  <a:rPr lang="en-US" dirty="0"/>
                  <a:t>Studying the effects of COVID-19 in Prince George’s County and the District of Columbia. (Validation)</a:t>
                </a:r>
              </a:p>
              <a:p>
                <a:r>
                  <a:rPr lang="en-US" dirty="0"/>
                  <a:t>PG County is a smaller section right outside the mall.</a:t>
                </a:r>
              </a:p>
              <a:p>
                <a:endParaRPr lang="en-US" dirty="0"/>
              </a:p>
              <a:p>
                <a:r>
                  <a:rPr lang="en-US" dirty="0"/>
                  <a:t>We modelled the infections and deaths using SIR and SEIR models.</a:t>
                </a:r>
              </a:p>
              <a:p>
                <a:pPr lvl="1"/>
                <a:r>
                  <a:rPr lang="en-US" sz="1400" dirty="0"/>
                  <a:t>This included optimizing over the following variables:</a:t>
                </a:r>
              </a:p>
              <a:p>
                <a:pPr lvl="2"/>
                <a:r>
                  <a:rPr lang="en-US" sz="1400" dirty="0"/>
                  <a:t>Alpha (α)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dirty="0"/>
                          <m:t>α</m:t>
                        </m:r>
                      </m:den>
                    </m:f>
                  </m:oMath>
                </a14:m>
                <a:r>
                  <a:rPr lang="en-US" sz="1400" dirty="0"/>
                  <a:t> represents the infection period of an individual. (in days)</a:t>
                </a:r>
              </a:p>
              <a:p>
                <a:pPr lvl="2"/>
                <a:r>
                  <a:rPr lang="en-US" sz="1400" dirty="0"/>
                  <a:t>Beta (β) – represents how many people come into contact with COVID daily.</a:t>
                </a:r>
              </a:p>
              <a:p>
                <a:pPr lvl="2"/>
                <a:r>
                  <a:rPr lang="en-US" sz="1400" dirty="0"/>
                  <a:t>Gamma (γ) – represents the fatality percent.</a:t>
                </a:r>
              </a:p>
              <a:p>
                <a:pPr lvl="2"/>
                <a:r>
                  <a:rPr lang="en-US" sz="1400" dirty="0"/>
                  <a:t>Rho (</a:t>
                </a:r>
                <a:r>
                  <a:rPr lang="el-GR" sz="1400" dirty="0"/>
                  <a:t>ρ</a:t>
                </a:r>
                <a:r>
                  <a:rPr lang="en-US" sz="1400" dirty="0"/>
                  <a:t>) – represents the infection undercounting number.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D1C84-8B43-0D39-CA3C-9A600EE1E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1E49E-EB98-0266-3DA3-72896DE9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32" y="2924084"/>
            <a:ext cx="2817735" cy="3185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76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1)</a:t>
            </a:r>
          </a:p>
        </p:txBody>
      </p:sp>
    </p:spTree>
    <p:extLst>
      <p:ext uri="{BB962C8B-B14F-4D97-AF65-F5344CB8AC3E}">
        <p14:creationId xmlns:p14="http://schemas.microsoft.com/office/powerpoint/2010/main" val="71198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146012.89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0.7215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1.85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0.08104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0.000878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76C72-B404-E41F-A8DE-EECC0649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10" y="3441803"/>
            <a:ext cx="4592593" cy="3416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7F5C79-BA10-636A-FC5D-F0E42C8B7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992" y="2543584"/>
            <a:ext cx="3645034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4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0B490-CE1B-5697-8DBE-0BE6292D3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72" y="2658896"/>
            <a:ext cx="4802608" cy="1933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124AC-9630-79F1-0BFF-6ADE163C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325" y="4862166"/>
            <a:ext cx="4802608" cy="1915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3C08B-E232-530E-A722-A499ECD6E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22" y="372755"/>
            <a:ext cx="4933488" cy="1982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A0639F-9EF8-8B45-65AA-2D03D90355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411003"/>
            <a:ext cx="5838472" cy="43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364969.32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0.07955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0.0008403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8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2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230767916.86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0.7605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0.07955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0.0008403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C0112-BF43-00DC-B29A-A6EA3CEA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58" y="2616097"/>
            <a:ext cx="4001058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A455F-F6A7-551A-1CAB-F180AE26A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620" y="3434998"/>
            <a:ext cx="4181980" cy="31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6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C52F5-B464-050B-5D7F-66D3527A4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60" y="2665422"/>
            <a:ext cx="4597782" cy="1853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CFB8D-EBE4-7906-6F91-16DA0DC23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35" y="4884973"/>
            <a:ext cx="4332807" cy="1652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AD18C-101C-F4A2-FE1A-CB8CFA23F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720" y="488658"/>
            <a:ext cx="4291462" cy="1736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6DFD24-FFA1-1FE1-23EB-1AEECA9C0B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8916" y="2395135"/>
            <a:ext cx="5794854" cy="4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28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inf)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94.414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0.37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0.814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2.2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0.08013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0.0007976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70C4B-98ED-C01F-0E73-74B627EB4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686" y="3429000"/>
            <a:ext cx="4556766" cy="3303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509F7-32CF-0ED2-16E5-6B82FD838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809" y="2479432"/>
            <a:ext cx="4248743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1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inf)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34FB4-229D-FA27-0240-9A69AC69C4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0462" y="2448672"/>
            <a:ext cx="5987912" cy="4198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17E6B-BE21-D3A1-24BD-84934E9F02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2284" y="2448672"/>
            <a:ext cx="5938016" cy="4198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E9FB3-044E-5988-5E27-13F6DCA46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917" y="2875851"/>
            <a:ext cx="4523496" cy="1595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A39294-72F5-80A0-12AA-1A81B7DA4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775" y="4935257"/>
            <a:ext cx="4755802" cy="16758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50A76F-9194-1F93-763F-EE682590C5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917" y="494100"/>
            <a:ext cx="4592291" cy="17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inf)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2364.729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0.08013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0.0007976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6B8F-AB6E-DCFA-D351-59CEADBBA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886" y="3473311"/>
            <a:ext cx="4156466" cy="3070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022B6-4BD4-F542-AE1A-C96E8E4E1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338" y="2479432"/>
            <a:ext cx="4172532" cy="7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4661.26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0.13708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0.0013891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inf)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DDFA7-6184-F99C-5405-E2613F199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395917"/>
            <a:ext cx="5560260" cy="4107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47C9A-0DA5-B8AA-E612-827F65361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819" y="2858834"/>
            <a:ext cx="4806594" cy="1874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F37A00-C22C-F385-E7E1-4472D770E8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819" y="4885692"/>
            <a:ext cx="4508345" cy="1814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C47DB-115A-9760-FFE7-631A5E699C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563" y="497135"/>
            <a:ext cx="4480192" cy="17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01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3655.403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0.741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0.059178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0.0009694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887FF-C2C6-FF70-723B-7FB07AB91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970" y="2406879"/>
            <a:ext cx="4277322" cy="797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74CDC-B0B1-3702-0F7D-8700B053F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339" y="3500623"/>
            <a:ext cx="4529688" cy="34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83136.600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0.7215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1.85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0.059178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0.0009694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238EF-05FF-E106-4CED-2D3F2179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98" y="2488223"/>
            <a:ext cx="4802729" cy="716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C65F42-7020-90BD-7005-E2C7DAED7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743" y="3493655"/>
            <a:ext cx="4263967" cy="3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2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45FF-075E-8601-8ED7-76CC7F44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18" y="2204397"/>
            <a:ext cx="3727196" cy="2753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38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160787.735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0.7605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0.06121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0.00093485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BFA50-8490-75B7-3AA4-7A9D41E81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31" y="2406879"/>
            <a:ext cx="4667901" cy="809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7FF53-78CE-BAF8-CFE5-C29F9DAD2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534" y="3429000"/>
            <a:ext cx="4639498" cy="3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43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69804282.17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0.741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0.06121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0.00093485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2D1B5-04D2-1BA6-7226-3DCCC1CF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562963"/>
            <a:ext cx="4134427" cy="609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557AC-CC47-A841-6371-AADFC7467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158" y="3429001"/>
            <a:ext cx="4373442" cy="32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00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45FF-075E-8601-8ED7-76CC7F44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18" y="2204397"/>
            <a:ext cx="3727196" cy="2753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E37A1-EEBD-7A88-463C-4478FB351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1" y="2311677"/>
            <a:ext cx="3738016" cy="281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B9A91-BA71-5F0E-E732-1E4AB19CB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39" y="2265845"/>
            <a:ext cx="3598120" cy="2816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0079A-EC51-B772-ED1A-F3FAA42E5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097" y="2220016"/>
            <a:ext cx="3593092" cy="26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6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inf)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60.73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</a:t>
                </a:r>
                <a:r>
                  <a:rPr lang="en-US" dirty="0"/>
                  <a:t>,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0.780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2.00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0.070506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0.00090135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264DC-665C-6506-7987-D8700FBF7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990" y="2406879"/>
            <a:ext cx="4210638" cy="75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87C89-7E33-3929-BD6F-1FFCB302A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750" y="3474255"/>
            <a:ext cx="4448486" cy="32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4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inf)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1415.46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0.070506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0.00090135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A2009-5A8F-5E31-2A61-97EAA373F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64" y="2435587"/>
            <a:ext cx="4655762" cy="722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0E6C-919E-B235-6FF7-B0D91F17E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546" y="3500099"/>
            <a:ext cx="4461526" cy="330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9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inf)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E37A1-EEBD-7A88-463C-4478FB35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1" y="2311677"/>
            <a:ext cx="3738016" cy="2816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BF9D2-18AD-ADD5-23A4-9036130A9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3" y="2281712"/>
            <a:ext cx="3875130" cy="2785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A7F8F-9E5C-5878-7BFB-FE37DDF76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500" y="2311677"/>
            <a:ext cx="3569089" cy="2785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9B491-D659-1DCD-C241-3AA61108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976" y="2204396"/>
            <a:ext cx="3503898" cy="27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2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42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9751-B596-EA02-24BA-F436E15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Important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00282-B11F-45D9-CCF3-21DEFF13E3E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Still a low mortality rate</a:t>
                </a:r>
                <a:r>
                  <a:rPr lang="el-GR" dirty="0"/>
                  <a:t> </a:t>
                </a:r>
                <a:r>
                  <a:rPr lang="en-US" dirty="0"/>
                  <a:t>(</a:t>
                </a:r>
                <a:r>
                  <a:rPr lang="el-GR" dirty="0"/>
                  <a:t>γ</a:t>
                </a:r>
                <a:r>
                  <a:rPr lang="en-US" dirty="0"/>
                  <a:t>) in SEIR</a:t>
                </a:r>
              </a:p>
              <a:p>
                <a:pPr lvl="1"/>
                <a:r>
                  <a:rPr lang="en-US" dirty="0"/>
                  <a:t>Never above 0.001</a:t>
                </a:r>
              </a:p>
              <a:p>
                <a:pPr lvl="1"/>
                <a:r>
                  <a:rPr lang="en-US" dirty="0"/>
                  <a:t>About double COVID-19’s measured mortality rate</a:t>
                </a:r>
              </a:p>
              <a:p>
                <a:r>
                  <a:rPr lang="en-US" dirty="0"/>
                  <a:t>Optimal </a:t>
                </a:r>
                <a:r>
                  <a:rPr lang="el-GR" dirty="0"/>
                  <a:t>α </a:t>
                </a:r>
                <a:r>
                  <a:rPr lang="en-US" dirty="0"/>
                  <a:t>,</a:t>
                </a:r>
                <a:r>
                  <a:rPr lang="el-GR" dirty="0"/>
                  <a:t> β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values lie near respective upper bounds (0.40, 2.2, 0.40)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# of close contacts per day</a:t>
                </a:r>
              </a:p>
              <a:p>
                <a:r>
                  <a:rPr lang="el-GR" dirty="0"/>
                  <a:t>α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inversely prop to average infectious period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inversely prop to incubation period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40-day model failed to make accurate predictions in most cases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00282-B11F-45D9-CCF3-21DEFF13E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DC59-FD12-D16D-6C88-17C56FBB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5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Trained on 60-day timeframe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FAFCD-FC72-1E4D-3871-95F7BC5F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10" y="1442582"/>
            <a:ext cx="7296979" cy="54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132302.20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0.38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0.513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0.14437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33E1E-3B8C-A443-0B7E-C881F193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416" y="5263671"/>
            <a:ext cx="5558471" cy="14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3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281747.38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0.14199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0.0013557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187335583.33 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0.16732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0.0015736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56074-F872-2D87-FD54-468536339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330" y="4508761"/>
            <a:ext cx="442021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14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{D4B1A55C-DF09-48E9-8C07-BD32B46C379A}tf78438558_win32</Template>
  <TotalTime>1731</TotalTime>
  <Words>1254</Words>
  <Application>Microsoft Office PowerPoint</Application>
  <PresentationFormat>Widescreen</PresentationFormat>
  <Paragraphs>263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 Black</vt:lpstr>
      <vt:lpstr>Calibri</vt:lpstr>
      <vt:lpstr>Cambria Math</vt:lpstr>
      <vt:lpstr>Sabon Next LT</vt:lpstr>
      <vt:lpstr>Wingdings</vt:lpstr>
      <vt:lpstr>Custom</vt:lpstr>
      <vt:lpstr>Epidemiological study for Prince George’s County</vt:lpstr>
      <vt:lpstr>Description</vt:lpstr>
      <vt:lpstr>SIR Results (p = 1)</vt:lpstr>
      <vt:lpstr>PowerPoint Presentation</vt:lpstr>
      <vt:lpstr>SIR Results (p = 1)</vt:lpstr>
      <vt:lpstr>PowerPoint Presentation</vt:lpstr>
      <vt:lpstr>SIR Results (p = 2)</vt:lpstr>
      <vt:lpstr>PowerPoint Presentation</vt:lpstr>
      <vt:lpstr>SIR Results (p = 2)</vt:lpstr>
      <vt:lpstr>PowerPoint Presentation</vt:lpstr>
      <vt:lpstr>SIR Results (p = ∞)</vt:lpstr>
      <vt:lpstr>PowerPoint Presentation</vt:lpstr>
      <vt:lpstr>SIR Results (p = ∞)</vt:lpstr>
      <vt:lpstr>PowerPoint Presentation</vt:lpstr>
      <vt:lpstr>Validation Results (p = 1)</vt:lpstr>
      <vt:lpstr>Validation Results (p = 2)</vt:lpstr>
      <vt:lpstr>Validation Results (p = ∞)</vt:lpstr>
      <vt:lpstr>Important Points</vt:lpstr>
      <vt:lpstr>SEIR Results (p = 1)</vt:lpstr>
      <vt:lpstr>PowerPoint Presentation</vt:lpstr>
      <vt:lpstr>SEIR Results (p = 1)</vt:lpstr>
      <vt:lpstr>PowerPoint Presentation</vt:lpstr>
      <vt:lpstr>SEIR Results (p = 2)</vt:lpstr>
      <vt:lpstr>PowerPoint Presentation</vt:lpstr>
      <vt:lpstr>SEIR Results (p = 2)</vt:lpstr>
      <vt:lpstr>PowerPoint Presentation</vt:lpstr>
      <vt:lpstr>SEIR Results (p = inf)</vt:lpstr>
      <vt:lpstr>PowerPoint Presentation</vt:lpstr>
      <vt:lpstr>SEIR Results (p = inf)</vt:lpstr>
      <vt:lpstr>PowerPoint Presentation</vt:lpstr>
      <vt:lpstr>(VALIDATION) SEIR (p = 1)</vt:lpstr>
      <vt:lpstr>(VALIDATION) SEIR (p = 1)</vt:lpstr>
      <vt:lpstr>PowerPoint Presentation</vt:lpstr>
      <vt:lpstr>(VALIDATION) SEIR (p = 2)</vt:lpstr>
      <vt:lpstr>(VALIDATION) SEIR (p = 2)</vt:lpstr>
      <vt:lpstr>PowerPoint Presentation</vt:lpstr>
      <vt:lpstr>(VALIDATION) SEIR (p = inf)</vt:lpstr>
      <vt:lpstr>(VALIDATION) SEIR (p = inf)</vt:lpstr>
      <vt:lpstr>PowerPoint Presentation</vt:lpstr>
      <vt:lpstr>SEIR Important 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Epidemiological study for Prince George’s County</dc:title>
  <dc:subject/>
  <dc:creator>Robert Edward Bull</dc:creator>
  <cp:lastModifiedBy>Xander Klein</cp:lastModifiedBy>
  <cp:revision>15</cp:revision>
  <dcterms:created xsi:type="dcterms:W3CDTF">2024-03-11T01:04:00Z</dcterms:created>
  <dcterms:modified xsi:type="dcterms:W3CDTF">2024-03-12T13:06:39Z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